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74" r:id="rId4"/>
    <p:sldMasterId id="2147483675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18" Type="http://schemas.openxmlformats.org/officeDocument/2006/relationships/slide" Target="slides/slide12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13c5e8f94b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g113c5e8f94b_0_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1a9e9f77069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g1a9e9f77069_0_3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aa039ee03a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1aa039ee03a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Mariana Gonçalves</a:t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13c5e8f94b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g113c5e8f94b_0_5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13c5e8f94b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g113c5e8f94b_0_3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13c5e8f94b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g113c5e8f94b_0_2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113c5e8f94b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g113c5e8f94b_0_1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113c5e8f94b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g113c5e8f94b_0_6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13c5e8f94b_0_2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g113c5e8f94b_0_25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a9e9f77069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g1a9e9f77069_0_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1a9e9f77069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g1a9e9f77069_0_1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1a9feae358a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g1a9feae358a_0_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png"/><Relationship Id="rId3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2.png"/><Relationship Id="rId3" Type="http://schemas.openxmlformats.org/officeDocument/2006/relationships/image" Target="../media/image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8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de Título">
  <p:cSld name="Slide de Título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drão do plano de fundo&#10;&#10;Descrição gerada automaticamente" id="51" name="Google Shape;51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13"/>
          <p:cNvSpPr/>
          <p:nvPr/>
        </p:nvSpPr>
        <p:spPr>
          <a:xfrm>
            <a:off x="0" y="92318"/>
            <a:ext cx="9144000" cy="4695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63500" sx="102150" rotWithShape="0" algn="ctr" sy="102150">
              <a:srgbClr val="000000">
                <a:alpha val="1686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3" name="Google Shape;53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29399" y="4837383"/>
            <a:ext cx="1285203" cy="2612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ção" type="twoTxTwoObj">
  <p:cSld name="TWO_OBJECTS_WITH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6" name="Google Shape;56;p14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57" name="Google Shape;57;p14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59" name="Google Shape;59;p14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61" name="Google Shape;61;p1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62" name="Google Shape;62;p1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descr="Forma, Círculo&#10;&#10;Descrição gerada automaticamente" id="63" name="Google Shape;63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beçalho da Seção">
  <p:cSld name="SECTION_HEADER_1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 txBox="1"/>
          <p:nvPr>
            <p:ph type="title"/>
          </p:nvPr>
        </p:nvSpPr>
        <p:spPr>
          <a:xfrm>
            <a:off x="623888" y="1282303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7" name="Google Shape;67;p1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68" name="Google Shape;68;p1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69" name="Google Shape;69;p1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descr="Forma, Círculo&#10;&#10;Descrição gerada automaticamente" id="70" name="Google Shape;70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uas Partes de Conteúdo" type="twoObj">
  <p:cSld name="TWO_OBJECTS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3" name="Google Shape;73;p16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74" name="Google Shape;74;p16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75" name="Google Shape;75;p1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76" name="Google Shape;76;p1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77" name="Google Shape;77;p1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descr="Forma, Padrão do plano de fundo, Círculo&#10;&#10;Descrição gerada automaticamente" id="78" name="Google Shape;78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de Título">
  <p:cSld name="Slide de Título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drão do plano de fundo&#10;&#10;Descrição gerada automaticamente" id="86" name="Google Shape;86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8"/>
          <p:cNvSpPr/>
          <p:nvPr/>
        </p:nvSpPr>
        <p:spPr>
          <a:xfrm>
            <a:off x="0" y="92318"/>
            <a:ext cx="9144000" cy="4695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63500" sx="102150" rotWithShape="0" algn="ctr" sy="102150">
              <a:srgbClr val="000000">
                <a:alpha val="1686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8" name="Google Shape;88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29399" y="4837383"/>
            <a:ext cx="1285203" cy="2612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ção" type="twoTxTwoObj">
  <p:cSld name="TWO_OBJECTS_WITH_TEXT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9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" name="Google Shape;91;p19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92" name="Google Shape;92;p19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93" name="Google Shape;93;p19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94" name="Google Shape;94;p19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95" name="Google Shape;95;p1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6" name="Google Shape;96;p1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7" name="Google Shape;97;p1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descr="Forma, Círculo&#10;&#10;Descrição gerada automaticamente" id="98" name="Google Shape;9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beçalho da Seção" type="secHead">
  <p:cSld name="SECTION_HEADER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0"/>
          <p:cNvSpPr txBox="1"/>
          <p:nvPr>
            <p:ph type="title"/>
          </p:nvPr>
        </p:nvSpPr>
        <p:spPr>
          <a:xfrm>
            <a:off x="623888" y="1282303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1" name="Google Shape;101;p20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02" name="Google Shape;102;p2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3" name="Google Shape;103;p2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4" name="Google Shape;104;p2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descr="Forma, Círculo&#10;&#10;Descrição gerada automaticamente" id="105" name="Google Shape;105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uas Partes de Conteúdo" type="twoObj">
  <p:cSld name="TWO_OBJECTS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8" name="Google Shape;108;p21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09" name="Google Shape;109;p21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10" name="Google Shape;110;p2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1" name="Google Shape;111;p2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2" name="Google Shape;112;p2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descr="Forma, Padrão do plano de fundo, Círculo&#10;&#10;Descrição gerada automaticamente" id="113" name="Google Shape;113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Conteúdo">
  <p:cSld name="Título e Conteúdo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drão do plano de fundo&#10;&#10;Descrição gerada automaticamente" id="115" name="Google Shape;115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mente Título" type="titleOnly">
  <p:cSld name="TITLE_ONLY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3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8" name="Google Shape;118;p2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9" name="Google Shape;119;p2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0" name="Google Shape;120;p2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 Branco" type="blank">
  <p:cSld name="BLANK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3" name="Google Shape;123;p2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4" name="Google Shape;124;p2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údo com Legenda" type="objTx">
  <p:cSld name="OBJECT_WITH_CAPTION_TEXT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5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7" name="Google Shape;127;p25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810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6195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indent="-3429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2385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indent="-32385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indent="-32385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128" name="Google Shape;128;p25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29" name="Google Shape;129;p2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0" name="Google Shape;130;p2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1" name="Google Shape;131;p2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m com Legenda" type="picTx">
  <p:cSld name="PICTURE_WITH_CAPTION_TEXT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6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4" name="Google Shape;134;p26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35" name="Google Shape;135;p26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36" name="Google Shape;136;p2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7" name="Google Shape;137;p2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8" name="Google Shape;138;p2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Texto Vertical" type="vertTx">
  <p:cSld name="VERTICAL_TEXT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1" name="Google Shape;141;p27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42" name="Google Shape;142;p2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3" name="Google Shape;143;p2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4" name="Google Shape;144;p2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o e Título Vertical" type="vertTitleAndTx">
  <p:cSld name="VERTICAL_TITLE_AND_VERTICAL_TEXT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8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7" name="Google Shape;147;p28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48" name="Google Shape;148;p2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9" name="Google Shape;149;p2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0" name="Google Shape;150;p2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5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5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2.xml"/><Relationship Id="rId8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81" name="Google Shape;81;p1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" name="Google Shape;82;p1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3" name="Google Shape;83;p1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4" name="Google Shape;84;p1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1" Type="http://schemas.openxmlformats.org/officeDocument/2006/relationships/image" Target="../media/image25.jpg"/><Relationship Id="rId10" Type="http://schemas.openxmlformats.org/officeDocument/2006/relationships/image" Target="../media/image26.jpg"/><Relationship Id="rId12" Type="http://schemas.openxmlformats.org/officeDocument/2006/relationships/image" Target="../media/image23.jp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9.jpg"/><Relationship Id="rId4" Type="http://schemas.openxmlformats.org/officeDocument/2006/relationships/image" Target="../media/image15.jpg"/><Relationship Id="rId9" Type="http://schemas.openxmlformats.org/officeDocument/2006/relationships/image" Target="../media/image24.jpg"/><Relationship Id="rId5" Type="http://schemas.openxmlformats.org/officeDocument/2006/relationships/image" Target="../media/image17.jpg"/><Relationship Id="rId6" Type="http://schemas.openxmlformats.org/officeDocument/2006/relationships/image" Target="../media/image18.jpg"/><Relationship Id="rId7" Type="http://schemas.openxmlformats.org/officeDocument/2006/relationships/image" Target="../media/image20.jpg"/><Relationship Id="rId8" Type="http://schemas.openxmlformats.org/officeDocument/2006/relationships/image" Target="../media/image21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png"/><Relationship Id="rId4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Relationship Id="rId4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Relationship Id="rId4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jpg"/><Relationship Id="rId4" Type="http://schemas.openxmlformats.org/officeDocument/2006/relationships/image" Target="../media/image6.jpg"/></Relationships>
</file>

<file path=ppt/slides/_rels/slide9.xml.rels><?xml version="1.0" encoding="UTF-8" standalone="yes"?><Relationships xmlns="http://schemas.openxmlformats.org/package/2006/relationships"><Relationship Id="rId11" Type="http://schemas.openxmlformats.org/officeDocument/2006/relationships/image" Target="../media/image3.jpg"/><Relationship Id="rId10" Type="http://schemas.openxmlformats.org/officeDocument/2006/relationships/image" Target="../media/image13.jpg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Relationship Id="rId4" Type="http://schemas.openxmlformats.org/officeDocument/2006/relationships/image" Target="../media/image2.png"/><Relationship Id="rId9" Type="http://schemas.openxmlformats.org/officeDocument/2006/relationships/image" Target="../media/image31.png"/><Relationship Id="rId5" Type="http://schemas.openxmlformats.org/officeDocument/2006/relationships/image" Target="../media/image8.jpg"/><Relationship Id="rId6" Type="http://schemas.openxmlformats.org/officeDocument/2006/relationships/image" Target="../media/image10.jpg"/><Relationship Id="rId7" Type="http://schemas.openxmlformats.org/officeDocument/2006/relationships/image" Target="../media/image9.jpg"/><Relationship Id="rId8" Type="http://schemas.openxmlformats.org/officeDocument/2006/relationships/image" Target="../media/image14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6" y="2749"/>
            <a:ext cx="9144000" cy="513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7600" y="-1475"/>
            <a:ext cx="2268425" cy="2268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38"/>
          <p:cNvSpPr txBox="1"/>
          <p:nvPr/>
        </p:nvSpPr>
        <p:spPr>
          <a:xfrm>
            <a:off x="425334" y="451150"/>
            <a:ext cx="4461900" cy="360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REFERENCIAL </a:t>
            </a:r>
            <a:r>
              <a:rPr b="1" lang="pt-BR" sz="2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TEÓRICO</a:t>
            </a:r>
            <a:endParaRPr sz="1100"/>
          </a:p>
        </p:txBody>
      </p:sp>
      <p:sp>
        <p:nvSpPr>
          <p:cNvPr id="235" name="Google Shape;235;p38"/>
          <p:cNvSpPr txBox="1"/>
          <p:nvPr/>
        </p:nvSpPr>
        <p:spPr>
          <a:xfrm>
            <a:off x="312150" y="1838450"/>
            <a:ext cx="8519700" cy="30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ARAÚJO, F. A.; REIS, J. G. M.; CORREIA, P. F. C. Uso de lockers como melhoria e redução do last mile no e-commerce. In: XXXIX Encontro Nacional de Engenharia de Produção: “Os desafios da engenharia de produção para uma gestão inovadora da Logística e Operações” Santos, São Paulo, Brasil, 15 a 18 de outubro de 2019. Disponível em: https://www.researchgate.net/profile/Fernanda-Alves-De-Araujo/publication/33739729</a:t>
            </a:r>
            <a:endParaRPr sz="11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_USO_DE_LOCKERS_COMO_MELHORIA_E_REDUCAO_DO_RISCO_DO_LAST_MILE_NO_E-COMMERCE/links/5f0dbf35a6fdcc3ed7056d32/USO-DE-LOCKERS-COMO-MELHORIA-E-REDUCAO-DO-RISCO-DO-LAST-MILE-NO-E-COMMERCE.pdf. Acesso: 10 nov. 2022.</a:t>
            </a:r>
            <a:endParaRPr sz="11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COSTA, Mariana. Com pandemia, vendas pela internet crescem 27% e atingem R$ 161 bi em 2021. Estado de Minas, 02 fev. 2022. Disponível em: https://www.em.com.br/app/noticia/economia/2022/02/02/internas_economia,1342064/com-pandemia-vendas-pela-internet-crescem-27-e-atingem-r-161-bi-em-2021.shtml. Acesso: 29 out. 2022.</a:t>
            </a:r>
            <a:endParaRPr sz="11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TECBAN. Sobre nós. Site da empresa. Disponível em https://www.tecban.com.br/sobre-nos/. Acesso: 30 out. 2022.</a:t>
            </a:r>
            <a:endParaRPr sz="11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QUEIROZ. A. P. F.; GUIMARÃES JR, D. S. Last mile trips: infraestrutura de distribuição logística em cidades inteligentes e as experiências da prestação do serviço na Região Metropolitana de Recife – PE. Revista Nacional de Gerenciamento de Cidades, ISSN eletrônico 2318-8472, volume 10, número 76, 2022. Disponível em: https://publicacoes.amigosdanatureza.org.br/index.php/gerenciamento_de_cidades/. Acesso: 26 out. 2022.</a:t>
            </a:r>
            <a:endParaRPr sz="11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9"/>
          <p:cNvSpPr/>
          <p:nvPr/>
        </p:nvSpPr>
        <p:spPr>
          <a:xfrm>
            <a:off x="0" y="-32550"/>
            <a:ext cx="9144000" cy="5208600"/>
          </a:xfrm>
          <a:prstGeom prst="rect">
            <a:avLst/>
          </a:prstGeom>
          <a:solidFill>
            <a:srgbClr val="F7834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39"/>
          <p:cNvSpPr txBox="1"/>
          <p:nvPr/>
        </p:nvSpPr>
        <p:spPr>
          <a:xfrm>
            <a:off x="-244181" y="638919"/>
            <a:ext cx="40857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EQUIPE E CONTATO</a:t>
            </a:r>
            <a:endParaRPr b="1" sz="2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" name="Google Shape;242;p39"/>
          <p:cNvSpPr txBox="1"/>
          <p:nvPr/>
        </p:nvSpPr>
        <p:spPr>
          <a:xfrm>
            <a:off x="383775" y="1604950"/>
            <a:ext cx="4264500" cy="17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liana.pecanha@animaeducacao.com.br</a:t>
            </a:r>
            <a:endParaRPr b="1"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carinazambrana95@gmail.com    </a:t>
            </a:r>
            <a:endParaRPr b="1" sz="17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marialuizamance@hotmail.com</a:t>
            </a:r>
            <a:endParaRPr b="1" sz="17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" name="Google Shape;243;p39"/>
          <p:cNvSpPr txBox="1"/>
          <p:nvPr/>
        </p:nvSpPr>
        <p:spPr>
          <a:xfrm>
            <a:off x="4025919" y="1503025"/>
            <a:ext cx="14643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Dra. Liana Peçanha</a:t>
            </a:r>
            <a:endParaRPr sz="12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Orientadora</a:t>
            </a:r>
            <a:endParaRPr sz="12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" name="Google Shape;244;p39"/>
          <p:cNvSpPr txBox="1"/>
          <p:nvPr/>
        </p:nvSpPr>
        <p:spPr>
          <a:xfrm>
            <a:off x="6328049" y="1503025"/>
            <a:ext cx="16674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Msc. Gustavo Custódio</a:t>
            </a:r>
            <a:endParaRPr sz="12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Coorientador</a:t>
            </a:r>
            <a:endParaRPr sz="12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" name="Google Shape;245;p39"/>
          <p:cNvSpPr txBox="1"/>
          <p:nvPr/>
        </p:nvSpPr>
        <p:spPr>
          <a:xfrm>
            <a:off x="5148119" y="2910900"/>
            <a:ext cx="14643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Carina Zambrana</a:t>
            </a:r>
            <a:endParaRPr sz="12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" name="Google Shape;246;p39"/>
          <p:cNvSpPr txBox="1"/>
          <p:nvPr/>
        </p:nvSpPr>
        <p:spPr>
          <a:xfrm>
            <a:off x="7666169" y="2910900"/>
            <a:ext cx="14643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Maria Luiza Mance</a:t>
            </a:r>
            <a:endParaRPr sz="12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Google Shape;247;p39"/>
          <p:cNvSpPr txBox="1"/>
          <p:nvPr/>
        </p:nvSpPr>
        <p:spPr>
          <a:xfrm>
            <a:off x="314444" y="4566075"/>
            <a:ext cx="14643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Ana Carvalho</a:t>
            </a:r>
            <a:endParaRPr sz="12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p39"/>
          <p:cNvSpPr txBox="1"/>
          <p:nvPr/>
        </p:nvSpPr>
        <p:spPr>
          <a:xfrm>
            <a:off x="1765419" y="4566075"/>
            <a:ext cx="14643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Eliel Ribeiro</a:t>
            </a:r>
            <a:endParaRPr sz="12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" name="Google Shape;249;p39"/>
          <p:cNvSpPr txBox="1"/>
          <p:nvPr/>
        </p:nvSpPr>
        <p:spPr>
          <a:xfrm>
            <a:off x="3216406" y="4566075"/>
            <a:ext cx="14643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Mariana Gonçalves</a:t>
            </a:r>
            <a:endParaRPr sz="12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" name="Google Shape;250;p39"/>
          <p:cNvSpPr txBox="1"/>
          <p:nvPr/>
        </p:nvSpPr>
        <p:spPr>
          <a:xfrm>
            <a:off x="4670256" y="4566100"/>
            <a:ext cx="14643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Pedro Sena</a:t>
            </a:r>
            <a:endParaRPr sz="12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" name="Google Shape;251;p39"/>
          <p:cNvSpPr txBox="1"/>
          <p:nvPr/>
        </p:nvSpPr>
        <p:spPr>
          <a:xfrm>
            <a:off x="6118356" y="4566075"/>
            <a:ext cx="14643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Taiane Dias</a:t>
            </a:r>
            <a:endParaRPr sz="12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" name="Google Shape;252;p39"/>
          <p:cNvSpPr txBox="1"/>
          <p:nvPr/>
        </p:nvSpPr>
        <p:spPr>
          <a:xfrm>
            <a:off x="7554431" y="4566075"/>
            <a:ext cx="14643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Vitória Nunes</a:t>
            </a:r>
            <a:endParaRPr sz="12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3" name="Google Shape;253;p39"/>
          <p:cNvPicPr preferRelativeResize="0"/>
          <p:nvPr/>
        </p:nvPicPr>
        <p:blipFill rotWithShape="1">
          <a:blip r:embed="rId3">
            <a:alphaModFix/>
          </a:blip>
          <a:srcRect b="16251" l="0" r="0" t="1626"/>
          <a:stretch/>
        </p:blipFill>
        <p:spPr>
          <a:xfrm>
            <a:off x="7782575" y="1666200"/>
            <a:ext cx="1231500" cy="1241700"/>
          </a:xfrm>
          <a:prstGeom prst="decagon">
            <a:avLst>
              <a:gd fmla="val 105146" name="vf"/>
            </a:avLst>
          </a:prstGeom>
          <a:noFill/>
          <a:ln>
            <a:noFill/>
          </a:ln>
        </p:spPr>
      </p:pic>
      <p:pic>
        <p:nvPicPr>
          <p:cNvPr id="254" name="Google Shape;254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81550" y="3339563"/>
            <a:ext cx="1134000" cy="1241700"/>
          </a:xfrm>
          <a:prstGeom prst="decagon">
            <a:avLst>
              <a:gd fmla="val 105146" name="vf"/>
            </a:avLst>
          </a:prstGeom>
          <a:noFill/>
          <a:ln>
            <a:noFill/>
          </a:ln>
        </p:spPr>
      </p:pic>
      <p:pic>
        <p:nvPicPr>
          <p:cNvPr id="255" name="Google Shape;255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64525" y="1666200"/>
            <a:ext cx="1231500" cy="1241700"/>
          </a:xfrm>
          <a:prstGeom prst="decagon">
            <a:avLst>
              <a:gd fmla="val 105146" name="vf"/>
            </a:avLst>
          </a:prstGeom>
          <a:noFill/>
          <a:ln>
            <a:noFill/>
          </a:ln>
        </p:spPr>
      </p:pic>
      <p:pic>
        <p:nvPicPr>
          <p:cNvPr id="256" name="Google Shape;256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68024" y="3339575"/>
            <a:ext cx="1134000" cy="1241700"/>
          </a:xfrm>
          <a:prstGeom prst="decagon">
            <a:avLst>
              <a:gd fmla="val 105146" name="vf"/>
            </a:avLst>
          </a:prstGeom>
          <a:noFill/>
          <a:ln>
            <a:noFill/>
          </a:ln>
        </p:spPr>
      </p:pic>
      <p:pic>
        <p:nvPicPr>
          <p:cNvPr id="257" name="Google Shape;257;p3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9600" y="3339575"/>
            <a:ext cx="1134000" cy="1241700"/>
          </a:xfrm>
          <a:prstGeom prst="decagon">
            <a:avLst>
              <a:gd fmla="val 105146" name="vf"/>
            </a:avLst>
          </a:prstGeom>
          <a:noFill/>
          <a:ln>
            <a:noFill/>
          </a:ln>
        </p:spPr>
      </p:pic>
      <p:pic>
        <p:nvPicPr>
          <p:cNvPr id="258" name="Google Shape;258;p3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728149" y="3339575"/>
            <a:ext cx="1134000" cy="1241700"/>
          </a:xfrm>
          <a:prstGeom prst="decagon">
            <a:avLst>
              <a:gd fmla="val 105146" name="vf"/>
            </a:avLst>
          </a:prstGeom>
          <a:noFill/>
          <a:ln>
            <a:noFill/>
          </a:ln>
        </p:spPr>
      </p:pic>
      <p:pic>
        <p:nvPicPr>
          <p:cNvPr id="259" name="Google Shape;259;p3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930575" y="3339575"/>
            <a:ext cx="1134000" cy="1241700"/>
          </a:xfrm>
          <a:prstGeom prst="decagon">
            <a:avLst>
              <a:gd fmla="val 105146" name="vf"/>
            </a:avLst>
          </a:prstGeom>
          <a:noFill/>
          <a:ln>
            <a:noFill/>
          </a:ln>
        </p:spPr>
      </p:pic>
      <p:pic>
        <p:nvPicPr>
          <p:cNvPr id="260" name="Google Shape;260;p3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137217" y="260917"/>
            <a:ext cx="1241700" cy="1241700"/>
          </a:xfrm>
          <a:prstGeom prst="decagon">
            <a:avLst>
              <a:gd fmla="val 105146" name="vf"/>
            </a:avLst>
          </a:prstGeom>
          <a:noFill/>
          <a:ln>
            <a:noFill/>
          </a:ln>
        </p:spPr>
      </p:pic>
      <p:pic>
        <p:nvPicPr>
          <p:cNvPr id="261" name="Google Shape;261;p3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540900" y="260925"/>
            <a:ext cx="1241700" cy="1241700"/>
          </a:xfrm>
          <a:prstGeom prst="decagon">
            <a:avLst>
              <a:gd fmla="val 105146" name="vf"/>
            </a:avLst>
          </a:prstGeom>
          <a:noFill/>
          <a:ln>
            <a:noFill/>
          </a:ln>
        </p:spPr>
      </p:pic>
      <p:pic>
        <p:nvPicPr>
          <p:cNvPr id="262" name="Google Shape;262;p39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838862" y="3339563"/>
            <a:ext cx="1134000" cy="1241700"/>
          </a:xfrm>
          <a:prstGeom prst="decagon">
            <a:avLst>
              <a:gd fmla="val 105146" name="vf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Google Shape;267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749"/>
            <a:ext cx="9144000" cy="513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40"/>
          <p:cNvSpPr txBox="1"/>
          <p:nvPr/>
        </p:nvSpPr>
        <p:spPr>
          <a:xfrm>
            <a:off x="3386419" y="3764719"/>
            <a:ext cx="40857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OBRIGADO.</a:t>
            </a:r>
            <a:endParaRPr b="1" sz="2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30"/>
          <p:cNvSpPr txBox="1"/>
          <p:nvPr/>
        </p:nvSpPr>
        <p:spPr>
          <a:xfrm flipH="1">
            <a:off x="481256" y="362181"/>
            <a:ext cx="2744700" cy="5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PROBLEMA</a:t>
            </a:r>
            <a:endParaRPr b="1" sz="27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3" name="Google Shape;163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2699998">
            <a:off x="3905707" y="1507976"/>
            <a:ext cx="7437085" cy="11085375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30"/>
          <p:cNvSpPr txBox="1"/>
          <p:nvPr/>
        </p:nvSpPr>
        <p:spPr>
          <a:xfrm>
            <a:off x="773775" y="1214275"/>
            <a:ext cx="7614600" cy="14229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Em 2020 e 2021, marcados pela pandemia do Covid-19 e isolamento social, houve um aumento nas vendas via </a:t>
            </a:r>
            <a:r>
              <a:rPr i="1"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e-commerce</a:t>
            </a: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brasileiro de 26,9% em 2021 (COSTA, 2022). </a:t>
            </a:r>
            <a:endParaRPr b="1"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30"/>
          <p:cNvSpPr txBox="1"/>
          <p:nvPr/>
        </p:nvSpPr>
        <p:spPr>
          <a:xfrm>
            <a:off x="1075575" y="4073238"/>
            <a:ext cx="7095300" cy="633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Como entregar com rapidez, segurança e diferencial?</a:t>
            </a:r>
            <a:endParaRPr b="1"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30"/>
          <p:cNvSpPr txBox="1"/>
          <p:nvPr/>
        </p:nvSpPr>
        <p:spPr>
          <a:xfrm>
            <a:off x="858075" y="2947100"/>
            <a:ext cx="75303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Atualmente, a entrega ocorre de diversas maneiras e meios, criando um enorme desafio logístico. (QUEIROZ; GUIMARÃES JR, 2022).</a:t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1"/>
          <p:cNvSpPr txBox="1"/>
          <p:nvPr/>
        </p:nvSpPr>
        <p:spPr>
          <a:xfrm flipH="1">
            <a:off x="2282101" y="347825"/>
            <a:ext cx="6712800" cy="5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SEGMENTO DE MERCADO E BENEFICIADOS</a:t>
            </a:r>
            <a:endParaRPr b="1" sz="27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Google Shape;172;p31"/>
          <p:cNvSpPr txBox="1"/>
          <p:nvPr/>
        </p:nvSpPr>
        <p:spPr>
          <a:xfrm>
            <a:off x="2967750" y="1386450"/>
            <a:ext cx="5736900" cy="31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Antes mesmo da pandemia, 54% de todos os consumidores </a:t>
            </a:r>
            <a:r>
              <a:rPr i="1"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online </a:t>
            </a: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europeus já escolhia um terminal de entrega como destino final (ARAÚJO; REIS; CORREIA, 2019). 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Potencialidade com o setor de varejo </a:t>
            </a:r>
            <a:r>
              <a:rPr i="1"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online </a:t>
            </a: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i="1"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e-commerce</a:t>
            </a: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Char char="●"/>
            </a:pPr>
            <a:r>
              <a:rPr lang="pt-BR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Evita viagens perdidas pela ausência do consumidor.</a:t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Char char="●"/>
            </a:pPr>
            <a:r>
              <a:rPr lang="pt-BR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Permite retirada no local desejado.</a:t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2"/>
          <p:cNvSpPr txBox="1"/>
          <p:nvPr/>
        </p:nvSpPr>
        <p:spPr>
          <a:xfrm>
            <a:off x="4219444" y="401644"/>
            <a:ext cx="40857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SOLUÇÃO PROPOSTA</a:t>
            </a:r>
            <a:endParaRPr b="1" sz="2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32"/>
          <p:cNvSpPr txBox="1"/>
          <p:nvPr/>
        </p:nvSpPr>
        <p:spPr>
          <a:xfrm>
            <a:off x="3020500" y="1855650"/>
            <a:ext cx="5816100" cy="9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Avaliação do segmento de </a:t>
            </a:r>
            <a:r>
              <a:rPr i="1"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lockers </a:t>
            </a: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 buscar oportunidades de e</a:t>
            </a: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xpansão mercadológica com a TecBan.</a:t>
            </a:r>
            <a:endParaRPr b="1"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p32"/>
          <p:cNvSpPr txBox="1"/>
          <p:nvPr/>
        </p:nvSpPr>
        <p:spPr>
          <a:xfrm>
            <a:off x="3020500" y="2916275"/>
            <a:ext cx="58161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Char char="●"/>
            </a:pPr>
            <a:r>
              <a:rPr lang="pt-BR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Avaliar possíveis pontos estratégicos de retirada.</a:t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Char char="●"/>
            </a:pPr>
            <a:r>
              <a:rPr lang="pt-BR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U</a:t>
            </a:r>
            <a:r>
              <a:rPr lang="pt-BR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tilização como guarda-volumes em eventos.</a:t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3"/>
          <p:cNvSpPr txBox="1"/>
          <p:nvPr/>
        </p:nvSpPr>
        <p:spPr>
          <a:xfrm>
            <a:off x="2548029" y="430475"/>
            <a:ext cx="5009400" cy="360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CONCORRENTES</a:t>
            </a:r>
            <a:r>
              <a:rPr b="1" i="0" lang="pt-BR" sz="27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100"/>
          </a:p>
        </p:txBody>
      </p:sp>
      <p:sp>
        <p:nvSpPr>
          <p:cNvPr id="185" name="Google Shape;185;p33"/>
          <p:cNvSpPr txBox="1"/>
          <p:nvPr/>
        </p:nvSpPr>
        <p:spPr>
          <a:xfrm>
            <a:off x="2915000" y="1451650"/>
            <a:ext cx="6079800" cy="2642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/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Char char="●"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Mercado de </a:t>
            </a:r>
            <a:r>
              <a:rPr i="1"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lockers </a:t>
            </a: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em ascensão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Char char="●"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Diversos concorrentes com atuações em ramos diferentes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Char char="●"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Empresas com parcerias e vários pontos de retirada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EntregaAli, Handover, CliqueRetire, Expert Locker, Limelocker, Keeys Smart Lockers, Laurenti, Lockers do Brasil…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6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2311619">
            <a:off x="3659097" y="1793092"/>
            <a:ext cx="7164957" cy="8226429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34"/>
          <p:cNvSpPr txBox="1"/>
          <p:nvPr/>
        </p:nvSpPr>
        <p:spPr>
          <a:xfrm>
            <a:off x="319955" y="609600"/>
            <a:ext cx="5259900" cy="360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TECNOLOGIAS / DESAFIOS</a:t>
            </a:r>
            <a:endParaRPr sz="1100"/>
          </a:p>
        </p:txBody>
      </p:sp>
      <p:sp>
        <p:nvSpPr>
          <p:cNvPr id="193" name="Google Shape;193;p34"/>
          <p:cNvSpPr txBox="1"/>
          <p:nvPr/>
        </p:nvSpPr>
        <p:spPr>
          <a:xfrm>
            <a:off x="319950" y="1898575"/>
            <a:ext cx="8504100" cy="15465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/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Char char="●"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Abertura do locker através do código por WhatsApp.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Char char="●"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Busca de diferencial na segurança e localidades.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Char char="●"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Análise de utilização como entrega e guarda-volumes.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Char char="●"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Funcionalidade 24 horas.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Char char="●"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Desafio de buscar outras formas seguras para abertura.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35"/>
          <p:cNvSpPr txBox="1"/>
          <p:nvPr/>
        </p:nvSpPr>
        <p:spPr>
          <a:xfrm>
            <a:off x="472475" y="1469625"/>
            <a:ext cx="1447500" cy="85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600">
                <a:solidFill>
                  <a:srgbClr val="F78349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b="1" sz="3600">
              <a:solidFill>
                <a:srgbClr val="F7834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Google Shape;200;p35"/>
          <p:cNvSpPr txBox="1"/>
          <p:nvPr/>
        </p:nvSpPr>
        <p:spPr>
          <a:xfrm>
            <a:off x="1507691" y="1707675"/>
            <a:ext cx="4585800" cy="381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Revisão da literatura sobre </a:t>
            </a:r>
            <a:r>
              <a:rPr i="1" lang="pt-BR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locker</a:t>
            </a:r>
            <a:endParaRPr i="1"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p35"/>
          <p:cNvSpPr txBox="1"/>
          <p:nvPr/>
        </p:nvSpPr>
        <p:spPr>
          <a:xfrm flipH="1">
            <a:off x="3118931" y="350456"/>
            <a:ext cx="2744700" cy="5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METODOLOGIA</a:t>
            </a:r>
            <a:endParaRPr b="1" sz="27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2" name="Google Shape;202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2311619">
            <a:off x="7948799" y="-1567772"/>
            <a:ext cx="7164957" cy="8226429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35"/>
          <p:cNvSpPr txBox="1"/>
          <p:nvPr/>
        </p:nvSpPr>
        <p:spPr>
          <a:xfrm>
            <a:off x="472475" y="2538625"/>
            <a:ext cx="1447500" cy="85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600">
                <a:solidFill>
                  <a:srgbClr val="F78349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b="1" sz="3600">
              <a:solidFill>
                <a:srgbClr val="F7834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p35"/>
          <p:cNvSpPr txBox="1"/>
          <p:nvPr/>
        </p:nvSpPr>
        <p:spPr>
          <a:xfrm>
            <a:off x="472475" y="3607625"/>
            <a:ext cx="1447500" cy="85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600">
                <a:solidFill>
                  <a:srgbClr val="F78349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b="1" sz="3600">
              <a:solidFill>
                <a:srgbClr val="F7834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35"/>
          <p:cNvSpPr txBox="1"/>
          <p:nvPr/>
        </p:nvSpPr>
        <p:spPr>
          <a:xfrm>
            <a:off x="1507700" y="2710350"/>
            <a:ext cx="5100000" cy="6198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Dados secundários para análise de localidades movimentadas / estratégicas</a:t>
            </a:r>
            <a:endParaRPr i="1"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p35"/>
          <p:cNvSpPr txBox="1"/>
          <p:nvPr/>
        </p:nvSpPr>
        <p:spPr>
          <a:xfrm>
            <a:off x="1507691" y="3845675"/>
            <a:ext cx="4585800" cy="381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Estudo exploratório com entrevistas</a:t>
            </a:r>
            <a:endParaRPr i="1"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6"/>
          <p:cNvSpPr txBox="1"/>
          <p:nvPr/>
        </p:nvSpPr>
        <p:spPr>
          <a:xfrm flipH="1">
            <a:off x="3077423" y="529475"/>
            <a:ext cx="4725600" cy="5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PRODUTO / </a:t>
            </a:r>
            <a:r>
              <a:rPr b="1" lang="pt-BR" sz="2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RELEVÂNCIA</a:t>
            </a:r>
            <a:endParaRPr b="1" sz="27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Google Shape;212;p36"/>
          <p:cNvSpPr txBox="1"/>
          <p:nvPr/>
        </p:nvSpPr>
        <p:spPr>
          <a:xfrm>
            <a:off x="2703500" y="1517575"/>
            <a:ext cx="4585800" cy="2523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Char char="●"/>
            </a:pPr>
            <a:r>
              <a:rPr lang="pt-BR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Dispositivo de </a:t>
            </a:r>
            <a:r>
              <a:rPr lang="pt-BR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armazenamento</a:t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Char char="●"/>
            </a:pPr>
            <a:r>
              <a:rPr lang="pt-BR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Cliente atualizado no acompanhamento</a:t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Char char="●"/>
            </a:pPr>
            <a:r>
              <a:rPr lang="pt-BR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Possibilidade de escolha do melhor ponto</a:t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Char char="●"/>
            </a:pPr>
            <a:r>
              <a:rPr lang="pt-BR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Segurança na entrega</a:t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Char char="●"/>
            </a:pPr>
            <a:r>
              <a:rPr lang="pt-BR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Credibilidade da TecBan </a:t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Char char="●"/>
            </a:pPr>
            <a:r>
              <a:rPr lang="pt-BR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Agilidade e autonomia do cliente</a:t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3" name="Google Shape;213;p36"/>
          <p:cNvPicPr preferRelativeResize="0"/>
          <p:nvPr/>
        </p:nvPicPr>
        <p:blipFill rotWithShape="1">
          <a:blip r:embed="rId3">
            <a:alphaModFix/>
          </a:blip>
          <a:srcRect b="0" l="5938" r="61160" t="0"/>
          <a:stretch/>
        </p:blipFill>
        <p:spPr>
          <a:xfrm>
            <a:off x="484900" y="0"/>
            <a:ext cx="22948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24000" y="1907925"/>
            <a:ext cx="1820000" cy="3235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219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6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2311619">
            <a:off x="1141922" y="1752067"/>
            <a:ext cx="7164957" cy="8226429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37"/>
          <p:cNvSpPr txBox="1"/>
          <p:nvPr/>
        </p:nvSpPr>
        <p:spPr>
          <a:xfrm>
            <a:off x="556594" y="415997"/>
            <a:ext cx="3021600" cy="360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CONQUISTAS </a:t>
            </a:r>
            <a:endParaRPr sz="1100"/>
          </a:p>
        </p:txBody>
      </p:sp>
      <p:pic>
        <p:nvPicPr>
          <p:cNvPr id="222" name="Google Shape;222;p37"/>
          <p:cNvPicPr preferRelativeResize="0"/>
          <p:nvPr/>
        </p:nvPicPr>
        <p:blipFill rotWithShape="1">
          <a:blip r:embed="rId5">
            <a:alphaModFix/>
          </a:blip>
          <a:srcRect b="9458" l="0" r="0" t="10719"/>
          <a:stretch/>
        </p:blipFill>
        <p:spPr>
          <a:xfrm>
            <a:off x="2185850" y="1814001"/>
            <a:ext cx="1589475" cy="2750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37"/>
          <p:cNvPicPr preferRelativeResize="0"/>
          <p:nvPr/>
        </p:nvPicPr>
        <p:blipFill rotWithShape="1">
          <a:blip r:embed="rId6">
            <a:alphaModFix/>
          </a:blip>
          <a:srcRect b="0" l="0" r="0" t="13479"/>
          <a:stretch/>
        </p:blipFill>
        <p:spPr>
          <a:xfrm>
            <a:off x="109625" y="1109748"/>
            <a:ext cx="2076233" cy="2750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3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226937" y="305075"/>
            <a:ext cx="1462926" cy="1949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3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704549" y="1985225"/>
            <a:ext cx="2137873" cy="142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3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444387" y="2711082"/>
            <a:ext cx="1589476" cy="21208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37"/>
          <p:cNvPicPr preferRelativeResize="0"/>
          <p:nvPr/>
        </p:nvPicPr>
        <p:blipFill rotWithShape="1">
          <a:blip r:embed="rId10">
            <a:alphaModFix/>
          </a:blip>
          <a:srcRect b="50001" l="0" r="0" t="10722"/>
          <a:stretch/>
        </p:blipFill>
        <p:spPr>
          <a:xfrm>
            <a:off x="4040450" y="3252675"/>
            <a:ext cx="1949425" cy="16599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3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572000" y="368000"/>
            <a:ext cx="2558176" cy="182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Tema do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